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68" r:id="rId3"/>
    <p:sldId id="293" r:id="rId4"/>
    <p:sldId id="291" r:id="rId5"/>
    <p:sldId id="294" r:id="rId6"/>
    <p:sldId id="295" r:id="rId7"/>
    <p:sldId id="292" r:id="rId8"/>
    <p:sldId id="296" r:id="rId9"/>
    <p:sldId id="265" r:id="rId10"/>
  </p:sldIdLst>
  <p:sldSz cx="12192000" cy="6858000"/>
  <p:notesSz cx="6858000" cy="9144000"/>
  <p:embeddedFontLst>
    <p:embeddedFont>
      <p:font typeface="Microsoft JhengHei" panose="020B0604030504040204" pitchFamily="34" charset="-120"/>
      <p:regular r:id="rId12"/>
      <p:bold r:id="rId13"/>
    </p:embeddedFont>
    <p:embeddedFont>
      <p:font typeface="Algerian" pitchFamily="82" charset="0"/>
      <p:regular r:id="rId14"/>
    </p:embeddedFont>
    <p:embeddedFont>
      <p:font typeface="Andale Mono" panose="020B0509000000000004" pitchFamily="49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mbria Math" panose="02040503050406030204" pitchFamily="18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9F36"/>
    <a:srgbClr val="FFFFFB"/>
    <a:srgbClr val="FFFDF5"/>
    <a:srgbClr val="FFF8E7"/>
    <a:srgbClr val="6D5353"/>
    <a:srgbClr val="8A6F25"/>
    <a:srgbClr val="A5852D"/>
    <a:srgbClr val="5C5646"/>
    <a:srgbClr val="5C4646"/>
    <a:srgbClr val="B88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4"/>
    <p:restoredTop sz="94643"/>
  </p:normalViewPr>
  <p:slideViewPr>
    <p:cSldViewPr snapToGrid="0">
      <p:cViewPr>
        <p:scale>
          <a:sx n="120" d="100"/>
          <a:sy n="12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490CC-F8D3-4F8F-A0BE-9A8AF840239E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EE597-A34D-4344-87E3-1DC2FE0B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02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EE597-A34D-4344-87E3-1DC2FE0B934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26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1AF31-3EE7-4276-AD63-88DCE2AFC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F2B990-B7AE-4CCB-B640-C88D990DF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6E0794-A8E4-49CC-ADE2-339EB9183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305D19-8137-403A-9D5A-58F686E0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C5C700-97AA-4578-9A6C-FF1DB3AE5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8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D53EF-4818-4067-B3E4-796327AD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BE5C2E-0B76-427E-9D87-304980424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61B295-0BCB-41CB-86F2-CAF14C9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AA55B7-0996-476A-BA0D-F9E1A89C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58E021-CA97-494F-94B2-9FF10892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80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25D881B-86C3-443E-ABBC-DB6E6F222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75747B-6498-4A5A-8763-29FF942BF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C1523-7260-4135-B30A-E206C589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0B1550-0AF8-469F-B9FB-6F56D9D6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8CAABE-0E60-468C-8887-D1E02B02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3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E78EE-F4EF-47C7-8250-5BD2F35E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A87A9A-A2F5-4C12-98B3-0A0EAB471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AF946A-581F-4AF8-9FA0-38B5778E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EC0052-0176-4C84-B5E4-1DF83B97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59103B-BDE9-4433-8182-98A5A498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53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3A0E6-033D-4D79-9E3C-20D42FDC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F89694-62B4-4B9B-9629-4E568BA1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87A54C-BA9E-467D-8B56-3E3AFA69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6F63BA-4257-4FFB-9595-333EF2E7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D5C3ED-D4EB-4087-A579-C7D8CDD5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42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642E9-CA87-49CA-B334-863D8C88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C3EF03-E627-43E4-8F03-27E8FCB4D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CB7280-0FCA-49E2-B8E1-60499608B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6F30AE-A3F3-40FC-8DA0-0E085326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8E11C8-EB11-4A79-B609-FED036CD9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32247D-3B19-4BE0-82B1-7CF3E3EE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4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F40E0B-0A27-435E-9269-E5E5C3E5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0ABF91-CD43-4F3A-95D2-6A21E58ED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BC8EFB-2FFC-46ED-A14F-3E47EB233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A7E0634-9568-4D7B-938B-19DF5C431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2769F7-F7EC-4D2A-AACA-8341E2378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E14987F-5BF3-4B3C-A0B4-779EDA41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9844B7D-51E3-426C-8A6A-51D7364D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5DB72F7-70FD-4AC4-94C1-9CEAACB4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52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C3306-9137-41A6-87F2-415774C6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DF6E44-6D5B-4AB5-80F5-138E36C71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91BD65-F5A3-4908-BC93-7F499680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5D005C-4D8E-4014-A1AF-B3222CFC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60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CC283BC-D76A-4302-8AAE-41843CFF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C7A49DB-5423-49BF-9532-FE01731D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D7B14B-CE47-4ED7-827D-0E877B4C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5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AB99D-55FC-449E-856A-14F0BD72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EA0A4B-4432-45E0-9FD5-DFEB978D8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34DCEE-C97E-4257-9F82-E94D2E285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731B58-633B-4DA6-B043-33653F90C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12472B-09CE-4F5D-A9B0-C2035872A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6913FE-0892-4948-A023-A06D7A93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43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19A8C9-623B-4A96-AE28-7734766C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3C34043-F1C0-4EA9-942C-6E77A0D5C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43AA62-029F-4225-86A1-22313984E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4E1FD6-9578-4651-8B72-5E9D3A32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DF06C0-F82F-443B-89C6-557A4775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544E53-CE7E-4B3B-822D-992208BF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6290F2-BA23-4723-9FAC-48E5008D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7B97F3-8C10-40BC-A8FE-6D6CB6E63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D47D2D-F53F-4F25-A9E6-280D4AB4A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180EB-1A14-44AD-B35B-38078BCC85B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5A7338-36C9-4BD5-AEEF-065D05CEC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CDE42-37B5-455C-BFA0-E71EF693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5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3717BD8-63C6-4F92-9951-FAC28518B5F7}"/>
              </a:ext>
            </a:extLst>
          </p:cNvPr>
          <p:cNvSpPr txBox="1"/>
          <p:nvPr/>
        </p:nvSpPr>
        <p:spPr>
          <a:xfrm>
            <a:off x="602188" y="440565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演算法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Hw4  Promblem6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F0662-C68D-4FCF-A153-3B1260E76332}"/>
              </a:ext>
            </a:extLst>
          </p:cNvPr>
          <p:cNvSpPr txBox="1"/>
          <p:nvPr/>
        </p:nvSpPr>
        <p:spPr>
          <a:xfrm>
            <a:off x="6031754" y="5159165"/>
            <a:ext cx="4969630" cy="421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i="1" dirty="0">
                <a:solidFill>
                  <a:srgbClr val="C69F36"/>
                </a:solidFill>
                <a:ea typeface="Gen Jyuu Gothic Normal" panose="020B0202020203020207" pitchFamily="34" charset="-120"/>
              </a:rPr>
              <a:t>Group8</a:t>
            </a:r>
            <a:r>
              <a:rPr lang="en-US" altLang="zh-TW" sz="1600" b="1" i="1" dirty="0">
                <a:solidFill>
                  <a:srgbClr val="C69F36"/>
                </a:solidFill>
                <a:ea typeface="Gen Jyuu Gothic Normal" panose="020B0202020203020207" pitchFamily="34" charset="-120"/>
              </a:rPr>
              <a:t>  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田敬暘</a:t>
            </a:r>
            <a:r>
              <a:rPr lang="en-US" altLang="zh-TW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趙庭浩</a:t>
            </a:r>
            <a:r>
              <a:rPr lang="en-US" altLang="zh-TW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莊峻琳</a:t>
            </a:r>
            <a:r>
              <a:rPr lang="en-US" altLang="zh-TW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杜萬珩</a:t>
            </a:r>
            <a:r>
              <a:rPr lang="en-US" altLang="zh-TW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鄧又晨</a:t>
            </a:r>
            <a:r>
              <a:rPr lang="en-US" altLang="zh-TW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李信鋌</a:t>
            </a:r>
            <a:endParaRPr lang="en-US" altLang="zh-TW" sz="1600" dirty="0">
              <a:solidFill>
                <a:srgbClr val="C69F36"/>
              </a:solidFill>
              <a:latin typeface="Algerian" panose="04020705040A02060702" pitchFamily="82" charset="0"/>
              <a:ea typeface="Gen Jyuu Gothic Monospace Norm" panose="02020509000000000000" pitchFamily="49" charset="-120"/>
              <a:cs typeface="Gen Jyuu Gothic Monospace Norm" panose="02020509000000000000" pitchFamily="49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C7B002-086C-D34F-8ECA-FBAB6F4EF6B6}"/>
              </a:ext>
            </a:extLst>
          </p:cNvPr>
          <p:cNvSpPr/>
          <p:nvPr/>
        </p:nvSpPr>
        <p:spPr>
          <a:xfrm>
            <a:off x="5124671" y="4425524"/>
            <a:ext cx="7038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400" b="1" i="1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Rod Cutting Problem</a:t>
            </a:r>
          </a:p>
        </p:txBody>
      </p:sp>
    </p:spTree>
    <p:extLst>
      <p:ext uri="{BB962C8B-B14F-4D97-AF65-F5344CB8AC3E}">
        <p14:creationId xmlns:p14="http://schemas.microsoft.com/office/powerpoint/2010/main" val="41770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題目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E3B83A0-3500-F741-B23E-6087C218FE79}"/>
                  </a:ext>
                </a:extLst>
              </p:cNvPr>
              <p:cNvSpPr txBox="1"/>
              <p:nvPr/>
            </p:nvSpPr>
            <p:spPr>
              <a:xfrm>
                <a:off x="2153586" y="1641446"/>
                <a:ext cx="9352121" cy="4405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</a:t>
                </a:r>
                <a:r>
                  <a:rPr lang="zh-CN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有一根長度為</a:t>
                </a:r>
                <a:r>
                  <a:rPr lang="zh-TW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4800" b="0" i="0" smtClean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M</m:t>
                    </m:r>
                  </m:oMath>
                </a14:m>
                <a:r>
                  <a:rPr lang="zh-TW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</a:t>
                </a:r>
                <a:r>
                  <a:rPr lang="zh-CN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的棍子</a:t>
                </a:r>
                <a:endParaRPr lang="en-US" altLang="zh-CN" sz="4800" dirty="0">
                  <a:solidFill>
                    <a:srgbClr val="6D5353"/>
                  </a:solidFill>
                  <a:ea typeface="Gen Jyuu Gothic Normal" panose="020B0202020203020207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TW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</a:t>
                </a:r>
                <a:r>
                  <a:rPr lang="zh-CN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長度為</a:t>
                </a:r>
                <a:r>
                  <a:rPr lang="en-US" altLang="zh-CN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800" b="0" i="1" smtClean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𝑖</m:t>
                    </m:r>
                  </m:oMath>
                </a14:m>
                <a:r>
                  <a:rPr lang="en-US" altLang="zh-CN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</a:t>
                </a:r>
                <a:r>
                  <a:rPr lang="zh-CN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時價值</a:t>
                </a:r>
                <a:r>
                  <a:rPr lang="en-US" altLang="zh-CN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</a:t>
                </a:r>
                <a:r>
                  <a:rPr lang="zh-TW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i="1" smtClean="0">
                            <a:solidFill>
                              <a:srgbClr val="6D5353"/>
                            </a:solidFill>
                            <a:latin typeface="Cambria Math" panose="02040503050406030204" pitchFamily="18" charset="0"/>
                            <a:ea typeface="Gen Jyuu Gothic Normal" panose="020B0202020203020207" pitchFamily="34" charset="-120"/>
                          </a:rPr>
                        </m:ctrlPr>
                      </m:sSubPr>
                      <m:e>
                        <m:r>
                          <a:rPr lang="en-US" altLang="zh-CN" sz="4800" b="0" i="1" smtClean="0">
                            <a:solidFill>
                              <a:srgbClr val="6D5353"/>
                            </a:solidFill>
                            <a:latin typeface="Cambria Math" panose="02040503050406030204" pitchFamily="18" charset="0"/>
                            <a:ea typeface="Gen Jyuu Gothic Normal" panose="020B0202020203020207" pitchFamily="34" charset="-120"/>
                          </a:rPr>
                          <m:t>𝑝</m:t>
                        </m:r>
                      </m:e>
                      <m:sub>
                        <m:r>
                          <a:rPr lang="en-US" altLang="zh-CN" sz="4800" b="0" i="1" smtClean="0">
                            <a:solidFill>
                              <a:srgbClr val="6D5353"/>
                            </a:solidFill>
                            <a:latin typeface="Cambria Math" panose="02040503050406030204" pitchFamily="18" charset="0"/>
                            <a:ea typeface="Gen Jyuu Gothic Normal" panose="020B0202020203020207" pitchFamily="34" charset="-120"/>
                          </a:rPr>
                          <m:t>𝑖</m:t>
                        </m:r>
                      </m:sub>
                    </m:sSub>
                    <m:r>
                      <a:rPr lang="en-US" altLang="zh-CN" sz="4800" b="0" i="1" smtClean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 </m:t>
                    </m:r>
                    <m:d>
                      <m:dPr>
                        <m:ctrlPr>
                          <a:rPr lang="en-US" altLang="zh-CN" sz="4800" i="1" smtClean="0">
                            <a:solidFill>
                              <a:srgbClr val="6D5353"/>
                            </a:solidFill>
                            <a:latin typeface="Cambria Math" panose="02040503050406030204" pitchFamily="18" charset="0"/>
                            <a:ea typeface="Gen Jyuu Gothic Normal" panose="020B0202020203020207" pitchFamily="34" charset="-120"/>
                          </a:rPr>
                        </m:ctrlPr>
                      </m:dPr>
                      <m:e>
                        <m:r>
                          <a:rPr lang="en-US" altLang="zh-CN" sz="4800" b="0" i="1" smtClean="0">
                            <a:solidFill>
                              <a:srgbClr val="6D5353"/>
                            </a:solidFill>
                            <a:latin typeface="Cambria Math" panose="02040503050406030204" pitchFamily="18" charset="0"/>
                            <a:ea typeface="Gen Jyuu Gothic Normal" panose="020B0202020203020207" pitchFamily="34" charset="-120"/>
                          </a:rPr>
                          <m:t> </m:t>
                        </m:r>
                        <m:r>
                          <a:rPr lang="en-US" altLang="zh-CN" sz="4800" b="0" i="1" smtClean="0">
                            <a:solidFill>
                              <a:srgbClr val="6D5353"/>
                            </a:solidFill>
                            <a:latin typeface="Cambria Math" panose="02040503050406030204" pitchFamily="18" charset="0"/>
                            <a:ea typeface="Gen Jyuu Gothic Normal" panose="020B0202020203020207" pitchFamily="34" charset="-120"/>
                          </a:rPr>
                          <m:t>𝑖</m:t>
                        </m:r>
                        <m:r>
                          <a:rPr lang="en-US" altLang="zh-CN" sz="4800" b="0" i="1" smtClean="0">
                            <a:solidFill>
                              <a:srgbClr val="6D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4800" b="0" i="1" smtClean="0">
                            <a:solidFill>
                              <a:srgbClr val="6D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4800" b="0" i="1" smtClean="0">
                            <a:solidFill>
                              <a:srgbClr val="6D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sz="4800" dirty="0">
                  <a:solidFill>
                    <a:srgbClr val="6D5353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TW" altLang="en-US" sz="4800" dirty="0">
                    <a:solidFill>
                      <a:srgbClr val="6D5353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4800" i="1" dirty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n</m:t>
                    </m:r>
                    <m:r>
                      <a:rPr lang="zh-TW" altLang="en-US" sz="4800" b="0" i="1" smtClean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≤</m:t>
                    </m:r>
                    <m:r>
                      <a:rPr lang="en-US" altLang="zh-TW" sz="4800" b="0" i="1" smtClean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𝑀</m:t>
                    </m:r>
                  </m:oMath>
                </a14:m>
                <a:endParaRPr lang="en-US" altLang="zh-CN" sz="4800" dirty="0">
                  <a:solidFill>
                    <a:srgbClr val="6D5353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4800" b="0" i="1" smtClean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 </m:t>
                    </m:r>
                    <m:r>
                      <a:rPr lang="zh-TW" altLang="en-US" sz="4800" b="0" i="1" smtClean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⇒</m:t>
                    </m:r>
                  </m:oMath>
                </a14:m>
                <a:r>
                  <a:rPr lang="en-US" altLang="zh-TW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 </a:t>
                </a:r>
                <a:r>
                  <a:rPr lang="zh-TW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切棍子，</a:t>
                </a:r>
                <a:r>
                  <a:rPr lang="zh-CN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求最大價值</a:t>
                </a:r>
                <a:endParaRPr lang="en-US" altLang="zh-CN" sz="4800" dirty="0">
                  <a:solidFill>
                    <a:srgbClr val="6D5353"/>
                  </a:solidFill>
                  <a:ea typeface="Gen Jyuu Gothic Normal" panose="020B0202020203020207" pitchFamily="34" charset="-120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E3B83A0-3500-F741-B23E-6087C218F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86" y="1641446"/>
                <a:ext cx="9352121" cy="4405245"/>
              </a:xfrm>
              <a:prstGeom prst="rect">
                <a:avLst/>
              </a:prstGeom>
              <a:blipFill>
                <a:blip r:embed="rId2"/>
                <a:stretch>
                  <a:fillRect l="-3121" b="-6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7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分析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E3B83A0-3500-F741-B23E-6087C218FE79}"/>
                  </a:ext>
                </a:extLst>
              </p:cNvPr>
              <p:cNvSpPr txBox="1"/>
              <p:nvPr/>
            </p:nvSpPr>
            <p:spPr>
              <a:xfrm>
                <a:off x="2398135" y="2627552"/>
                <a:ext cx="9352121" cy="2312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4800" dirty="0" smtClean="0">
                          <a:solidFill>
                            <a:srgbClr val="6D5353"/>
                          </a:solidFill>
                          <a:ea typeface="Gen Jyuu Gothic Normal" panose="020B0202020203020207" pitchFamily="34" charset="-120"/>
                        </a:rPr>
                        <m:t>長度為</m:t>
                      </m:r>
                      <m:r>
                        <m:rPr>
                          <m:nor/>
                        </m:rPr>
                        <a:rPr lang="en-US" altLang="zh-CN" sz="4800" dirty="0" smtClean="0">
                          <a:solidFill>
                            <a:srgbClr val="6D5353"/>
                          </a:solidFill>
                          <a:ea typeface="Gen Jyuu Gothic Normal" panose="020B0202020203020207" pitchFamily="34" charset="-120"/>
                        </a:rPr>
                        <m:t> </m:t>
                      </m:r>
                      <m:r>
                        <a:rPr lang="en-US" altLang="zh-CN" sz="4800" b="0" i="1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𝑖</m:t>
                      </m:r>
                      <m:r>
                        <m:rPr>
                          <m:nor/>
                        </m:rPr>
                        <a:rPr lang="en-US" altLang="zh-CN" sz="4800" dirty="0">
                          <a:solidFill>
                            <a:srgbClr val="6D5353"/>
                          </a:solidFill>
                          <a:ea typeface="Gen Jyuu Gothic Normal" panose="020B0202020203020207" pitchFamily="34" charset="-12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4800" dirty="0">
                          <a:solidFill>
                            <a:srgbClr val="6D5353"/>
                          </a:solidFill>
                          <a:ea typeface="Gen Jyuu Gothic Normal" panose="020B0202020203020207" pitchFamily="34" charset="-120"/>
                        </a:rPr>
                        <m:t>時價值</m:t>
                      </m:r>
                      <m:r>
                        <m:rPr>
                          <m:nor/>
                        </m:rPr>
                        <a:rPr lang="en-US" altLang="zh-CN" sz="4800" dirty="0">
                          <a:solidFill>
                            <a:srgbClr val="6D5353"/>
                          </a:solidFill>
                          <a:ea typeface="Gen Jyuu Gothic Normal" panose="020B0202020203020207" pitchFamily="34" charset="-120"/>
                        </a:rPr>
                        <m:t> </m:t>
                      </m:r>
                      <m:r>
                        <m:rPr>
                          <m:nor/>
                        </m:rPr>
                        <a:rPr lang="zh-TW" altLang="en-US" sz="4800" dirty="0">
                          <a:solidFill>
                            <a:srgbClr val="6D5353"/>
                          </a:solidFill>
                          <a:ea typeface="Gen Jyuu Gothic Normal" panose="020B0202020203020207" pitchFamily="34" charset="-120"/>
                        </a:rPr>
                        <m:t> </m:t>
                      </m:r>
                      <m:sSub>
                        <m:sSubPr>
                          <m:ctrlPr>
                            <a:rPr lang="en-US" altLang="zh-CN" sz="480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</m:ctrlPr>
                        </m:sSubPr>
                        <m:e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𝑖</m:t>
                          </m:r>
                        </m:sub>
                      </m:sSub>
                      <m:r>
                        <a:rPr lang="en-US" altLang="zh-CN" sz="4800" b="0" i="1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 </m:t>
                      </m:r>
                      <m:d>
                        <m:dPr>
                          <m:ctrlPr>
                            <a:rPr lang="en-US" altLang="zh-CN" sz="480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</m:ctrlPr>
                        </m:dPr>
                        <m:e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 </m:t>
                          </m:r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𝑖</m:t>
                          </m:r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sz="4800" dirty="0">
                  <a:solidFill>
                    <a:srgbClr val="6D5353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4800" b="0" i="1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⇒</m:t>
                      </m:r>
                      <m:sSub>
                        <m:sSubPr>
                          <m:ctrlPr>
                            <a:rPr lang="en-US" altLang="zh-CN" sz="480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</m:ctrlPr>
                        </m:sSubPr>
                        <m:e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altLang="zh-CN" sz="4800" b="0" i="1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=0</m:t>
                      </m:r>
                      <m:r>
                        <a:rPr lang="en-US" altLang="zh-CN" sz="4800" b="0" i="1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 </m:t>
                      </m:r>
                      <m:r>
                        <a:rPr lang="en-US" altLang="zh-CN" sz="4800" b="0" i="1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 </m:t>
                      </m:r>
                      <m:d>
                        <m:dPr>
                          <m:ctrlPr>
                            <a:rPr lang="en-US" altLang="zh-CN" sz="480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</m:ctrlPr>
                        </m:dPr>
                        <m:e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 </m:t>
                          </m:r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𝑘</m:t>
                          </m:r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&gt;</m:t>
                          </m:r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800" b="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sz="4800" dirty="0">
                  <a:solidFill>
                    <a:srgbClr val="6D5353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E3B83A0-3500-F741-B23E-6087C218F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135" y="2627552"/>
                <a:ext cx="9352121" cy="2312556"/>
              </a:xfrm>
              <a:prstGeom prst="rect">
                <a:avLst/>
              </a:prstGeom>
              <a:blipFill>
                <a:blip r:embed="rId2"/>
                <a:stretch>
                  <a:fillRect l="-1900" b="-38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解法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E3B83A0-3500-F741-B23E-6087C218FE79}"/>
                  </a:ext>
                </a:extLst>
              </p:cNvPr>
              <p:cNvSpPr txBox="1"/>
              <p:nvPr/>
            </p:nvSpPr>
            <p:spPr>
              <a:xfrm>
                <a:off x="1419938" y="1981841"/>
                <a:ext cx="9352121" cy="1081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TW" sz="4800" b="0" i="1" smtClean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𝑑𝑝</m:t>
                    </m:r>
                    <m:r>
                      <a:rPr lang="en-US" altLang="zh-TW" sz="4800" b="0" i="1" smtClean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[</m:t>
                    </m:r>
                    <m:r>
                      <a:rPr lang="en-US" altLang="zh-TW" sz="4800" b="0" i="1" smtClean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𝑖</m:t>
                    </m:r>
                    <m:r>
                      <a:rPr lang="en-US" altLang="zh-TW" sz="4800" b="0" i="1" smtClean="0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]</m:t>
                    </m:r>
                  </m:oMath>
                </a14:m>
                <a:r>
                  <a:rPr lang="en-US" altLang="zh-TW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</a:t>
                </a:r>
                <a:r>
                  <a:rPr lang="zh-TW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代表棍長為 </a:t>
                </a:r>
                <a14:m>
                  <m:oMath xmlns:m="http://schemas.openxmlformats.org/officeDocument/2006/math">
                    <m:r>
                      <a:rPr lang="en-US" altLang="zh-CN" sz="4800" b="0" i="1">
                        <a:solidFill>
                          <a:srgbClr val="6D5353"/>
                        </a:solidFill>
                        <a:latin typeface="Cambria Math" panose="02040503050406030204" pitchFamily="18" charset="0"/>
                        <a:ea typeface="Gen Jyuu Gothic Normal" panose="020B0202020203020207" pitchFamily="34" charset="-120"/>
                      </a:rPr>
                      <m:t>𝑖</m:t>
                    </m:r>
                  </m:oMath>
                </a14:m>
                <a:r>
                  <a:rPr lang="en-US" altLang="zh-TW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</a:t>
                </a:r>
                <a:r>
                  <a:rPr lang="zh-TW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時的最佳解</a:t>
                </a:r>
                <a:endParaRPr lang="en-US" altLang="zh-TW" sz="4800" dirty="0">
                  <a:solidFill>
                    <a:srgbClr val="6D5353"/>
                  </a:solidFill>
                  <a:ea typeface="Gen Jyuu Gothic Normal" panose="020B0202020203020207" pitchFamily="34" charset="-120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E3B83A0-3500-F741-B23E-6087C218F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38" y="1981841"/>
                <a:ext cx="9352121" cy="1081258"/>
              </a:xfrm>
              <a:prstGeom prst="rect">
                <a:avLst/>
              </a:prstGeom>
              <a:blipFill>
                <a:blip r:embed="rId2"/>
                <a:stretch>
                  <a:fillRect l="-2985" b="-270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0325236-AD4F-4643-918D-9E1810C5E088}"/>
                  </a:ext>
                </a:extLst>
              </p:cNvPr>
              <p:cNvSpPr txBox="1"/>
              <p:nvPr/>
            </p:nvSpPr>
            <p:spPr>
              <a:xfrm>
                <a:off x="1419938" y="3523020"/>
                <a:ext cx="9352121" cy="2478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800" dirty="0">
                    <a:solidFill>
                      <a:srgbClr val="6D5353"/>
                    </a:solidFill>
                    <a:latin typeface="Cambria Math" panose="02040503050406030204" pitchFamily="18" charset="0"/>
                    <a:ea typeface="Gen Jyuu Gothic Normal" panose="020B0202020203020207" pitchFamily="34" charset="-120"/>
                  </a:rPr>
                  <a:t>初始化</a:t>
                </a:r>
                <a:endParaRPr lang="en-US" altLang="zh-TW" sz="4800" dirty="0">
                  <a:solidFill>
                    <a:srgbClr val="6D5353"/>
                  </a:solidFill>
                  <a:latin typeface="Cambria Math" panose="02040503050406030204" pitchFamily="18" charset="0"/>
                  <a:ea typeface="Gen Jyuu Gothic Normal" panose="020B0202020203020207" pitchFamily="34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480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</m:ctrlPr>
                        </m:dPr>
                        <m:e>
                          <m:r>
                            <a:rPr lang="en-US" altLang="zh-TW" sz="480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𝑖</m:t>
                          </m:r>
                        </m:e>
                      </m:d>
                      <m:r>
                        <a:rPr lang="en-US" altLang="zh-TW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4800" b="0" i="1" smtClean="0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Gen Jyuu Gothic Normal" panose="020B0202020203020207" pitchFamily="34" charset="-12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4800" b="0" i="1" smtClean="0">
                                      <a:solidFill>
                                        <a:srgbClr val="6D5353"/>
                                      </a:solidFill>
                                      <a:latin typeface="Cambria Math" panose="02040503050406030204" pitchFamily="18" charset="0"/>
                                      <a:ea typeface="Gen Jyuu Gothic Normal" panose="020B0202020203020207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800" b="0" i="1" smtClean="0">
                                      <a:solidFill>
                                        <a:srgbClr val="6D5353"/>
                                      </a:solidFill>
                                      <a:latin typeface="Cambria Math" panose="02040503050406030204" pitchFamily="18" charset="0"/>
                                      <a:ea typeface="Gen Jyuu Gothic Normal" panose="020B0202020203020207" pitchFamily="34" charset="-12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4800" b="0" i="1" smtClean="0">
                                      <a:solidFill>
                                        <a:srgbClr val="6D5353"/>
                                      </a:solidFill>
                                      <a:latin typeface="Cambria Math" panose="02040503050406030204" pitchFamily="18" charset="0"/>
                                      <a:ea typeface="Gen Jyuu Gothic Normal" panose="020B0202020203020207" pitchFamily="34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4800" b="0" i="1" smtClean="0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Gen Jyuu Gothic Normal" panose="020B0202020203020207" pitchFamily="34" charset="-120"/>
                                </a:rPr>
                                <m:t>,  1</m:t>
                              </m:r>
                              <m:r>
                                <a:rPr lang="en-US" altLang="zh-TW" sz="4800" i="1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TW" sz="4800" i="1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4800" i="1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TW" sz="4800" i="1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e>
                              <m:r>
                                <a:rPr lang="en-US" altLang="zh-TW" sz="4800" b="0" i="1" smtClean="0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Gen Jyuu Gothic Normal" panose="020B0202020203020207" pitchFamily="34" charset="-120"/>
                                </a:rPr>
                                <m:t>&amp;</m:t>
                              </m:r>
                              <m:r>
                                <a:rPr lang="zh-TW" altLang="en-US" sz="4800" b="0" i="1" smtClean="0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Gen Jyuu Gothic Normal" panose="020B0202020203020207" pitchFamily="34" charset="-120"/>
                                </a:rPr>
                                <m:t> </m:t>
                              </m:r>
                              <m:r>
                                <a:rPr lang="en-US" altLang="zh-TW" sz="4800" b="0" i="1" smtClean="0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Gen Jyuu Gothic Normal" panose="020B0202020203020207" pitchFamily="34" charset="-120"/>
                                </a:rPr>
                                <m:t>0,    </m:t>
                              </m:r>
                              <m:r>
                                <a:rPr lang="en-US" altLang="zh-TW" sz="4800" i="1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Gen Jyuu Gothic Normal" panose="020B0202020203020207" pitchFamily="34" charset="-120"/>
                                </a:rPr>
                                <m:t>𝑛</m:t>
                              </m:r>
                              <m:r>
                                <a:rPr lang="en-US" altLang="zh-TW" sz="4800" i="1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4800" i="1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4800" i="1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TW" sz="4800" b="0" i="1" smtClean="0">
                                  <a:solidFill>
                                    <a:srgbClr val="6D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4800" dirty="0">
                  <a:solidFill>
                    <a:srgbClr val="6D5353"/>
                  </a:solidFill>
                  <a:ea typeface="Gen Jyuu Gothic Normal" panose="020B0202020203020207" pitchFamily="34" charset="-120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0325236-AD4F-4643-918D-9E1810C5E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38" y="3523020"/>
                <a:ext cx="9352121" cy="2478692"/>
              </a:xfrm>
              <a:prstGeom prst="rect">
                <a:avLst/>
              </a:prstGeom>
              <a:blipFill>
                <a:blip r:embed="rId3"/>
                <a:stretch>
                  <a:fillRect l="-2985" t="-118274" b="-2121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8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E3B83A0-3500-F741-B23E-6087C218FE79}"/>
                  </a:ext>
                </a:extLst>
              </p:cNvPr>
              <p:cNvSpPr txBox="1"/>
              <p:nvPr/>
            </p:nvSpPr>
            <p:spPr>
              <a:xfrm>
                <a:off x="1419939" y="2173074"/>
                <a:ext cx="9352121" cy="339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遞迴關係式</a:t>
                </a:r>
                <a:endParaRPr lang="en-US" altLang="zh-TW" sz="4800" dirty="0">
                  <a:solidFill>
                    <a:srgbClr val="6D5353"/>
                  </a:solidFill>
                  <a:ea typeface="Gen Jyuu Gothic Normal" panose="020B0202020203020207" pitchFamily="34" charset="-12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4800" i="1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480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</m:ctrlPr>
                        </m:dPr>
                        <m:e>
                          <m:r>
                            <a:rPr lang="en-US" altLang="zh-TW" sz="4800" i="1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𝑖</m:t>
                          </m:r>
                        </m:e>
                      </m:d>
                      <m:r>
                        <a:rPr lang="en-US" altLang="zh-TW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4800" b="0" i="0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max</m:t>
                      </m:r>
                      <m:r>
                        <a:rPr lang="en-US" altLang="zh-TW" sz="4800" b="0" i="0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TW" sz="4800" b="0" i="0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dp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4800" b="0" i="0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4800" b="0" i="0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i</m:t>
                          </m:r>
                        </m:e>
                      </m:d>
                      <m:r>
                        <a:rPr lang="en-US" altLang="zh-TW" sz="4800" b="0" i="0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4800" b="0" i="0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dp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4800" b="0" i="0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4800" b="0" i="0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i</m:t>
                          </m:r>
                          <m:r>
                            <a:rPr lang="en-US" altLang="zh-TW" sz="4800" b="0" i="0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4800" b="0" i="0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j</m:t>
                          </m:r>
                        </m:e>
                      </m:d>
                      <m:r>
                        <a:rPr lang="en-US" altLang="zh-TW" sz="4800" b="0" i="0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TW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</m:ctrlPr>
                        </m:sSubPr>
                        <m:e>
                          <m:r>
                            <a:rPr lang="en-US" altLang="zh-TW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𝑗</m:t>
                          </m:r>
                        </m:sub>
                      </m:sSub>
                      <m:r>
                        <a:rPr lang="en-US" altLang="zh-TW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)</m:t>
                      </m:r>
                    </m:oMath>
                  </m:oMathPara>
                </a14:m>
                <a:endParaRPr lang="en-US" altLang="zh-CN" sz="4800" dirty="0">
                  <a:solidFill>
                    <a:srgbClr val="6D5353"/>
                  </a:solidFill>
                  <a:ea typeface="Gen Jyuu Gothic Normal" panose="020B0202020203020207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4800" dirty="0">
                    <a:solidFill>
                      <a:srgbClr val="6D5353"/>
                    </a:solidFill>
                    <a:ea typeface="Gen Jyuu Gothic Normal" panose="020B0202020203020207" pitchFamily="34" charset="-120"/>
                  </a:rPr>
                  <a:t>  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E3B83A0-3500-F741-B23E-6087C218F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39" y="2173074"/>
                <a:ext cx="9352121" cy="3390865"/>
              </a:xfrm>
              <a:prstGeom prst="rect">
                <a:avLst/>
              </a:prstGeom>
              <a:blipFill>
                <a:blip r:embed="rId2"/>
                <a:stretch>
                  <a:fillRect l="-29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解法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Solution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F191EE0-A16D-F240-8C60-877AA96A6B20}"/>
              </a:ext>
            </a:extLst>
          </p:cNvPr>
          <p:cNvGrpSpPr/>
          <p:nvPr/>
        </p:nvGrpSpPr>
        <p:grpSpPr>
          <a:xfrm>
            <a:off x="4949456" y="3583172"/>
            <a:ext cx="1871330" cy="1768116"/>
            <a:chOff x="4949456" y="3583172"/>
            <a:chExt cx="1871330" cy="1768116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8E1DEE5-BAA9-A441-A0FE-1592022DC5E3}"/>
                </a:ext>
              </a:extLst>
            </p:cNvPr>
            <p:cNvGrpSpPr/>
            <p:nvPr/>
          </p:nvGrpSpPr>
          <p:grpSpPr>
            <a:xfrm>
              <a:off x="4949456" y="4622957"/>
              <a:ext cx="1871330" cy="728331"/>
              <a:chOff x="4965405" y="4995097"/>
              <a:chExt cx="1871330" cy="728331"/>
            </a:xfrm>
          </p:grpSpPr>
          <p:sp>
            <p:nvSpPr>
              <p:cNvPr id="2" name="圓角矩形 1">
                <a:extLst>
                  <a:ext uri="{FF2B5EF4-FFF2-40B4-BE49-F238E27FC236}">
                    <a16:creationId xmlns:a16="http://schemas.microsoft.com/office/drawing/2014/main" id="{AD96F30A-9E35-4F4F-9203-FFE458EB0350}"/>
                  </a:ext>
                </a:extLst>
              </p:cNvPr>
              <p:cNvSpPr/>
              <p:nvPr/>
            </p:nvSpPr>
            <p:spPr>
              <a:xfrm>
                <a:off x="4965405" y="5128004"/>
                <a:ext cx="1871330" cy="595424"/>
              </a:xfrm>
              <a:prstGeom prst="roundRect">
                <a:avLst/>
              </a:prstGeom>
              <a:solidFill>
                <a:srgbClr val="6D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不切</a:t>
                </a:r>
              </a:p>
            </p:txBody>
          </p:sp>
          <p:sp>
            <p:nvSpPr>
              <p:cNvPr id="3" name="菱形 2">
                <a:extLst>
                  <a:ext uri="{FF2B5EF4-FFF2-40B4-BE49-F238E27FC236}">
                    <a16:creationId xmlns:a16="http://schemas.microsoft.com/office/drawing/2014/main" id="{B3DE16A6-1CEA-C54A-B021-DC078C9044AF}"/>
                  </a:ext>
                </a:extLst>
              </p:cNvPr>
              <p:cNvSpPr/>
              <p:nvPr/>
            </p:nvSpPr>
            <p:spPr>
              <a:xfrm>
                <a:off x="5768163" y="4995097"/>
                <a:ext cx="265814" cy="265814"/>
              </a:xfrm>
              <a:prstGeom prst="diamond">
                <a:avLst/>
              </a:prstGeom>
              <a:solidFill>
                <a:srgbClr val="6D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280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3C488C85-74BF-874A-8301-BBB02B70DE1F}"/>
                </a:ext>
              </a:extLst>
            </p:cNvPr>
            <p:cNvSpPr/>
            <p:nvPr/>
          </p:nvSpPr>
          <p:spPr>
            <a:xfrm>
              <a:off x="5231219" y="3583172"/>
              <a:ext cx="1307804" cy="914400"/>
            </a:xfrm>
            <a:prstGeom prst="roundRect">
              <a:avLst/>
            </a:prstGeom>
            <a:solidFill>
              <a:srgbClr val="6D5353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1024AC6-18FB-974B-9992-8B1B0CA6E645}"/>
              </a:ext>
            </a:extLst>
          </p:cNvPr>
          <p:cNvGrpSpPr/>
          <p:nvPr/>
        </p:nvGrpSpPr>
        <p:grpSpPr>
          <a:xfrm>
            <a:off x="6693835" y="3583172"/>
            <a:ext cx="3492156" cy="1768116"/>
            <a:chOff x="6693835" y="3583172"/>
            <a:chExt cx="3492156" cy="1768116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2CF7282-648B-8843-BCDD-14E450A3433C}"/>
                </a:ext>
              </a:extLst>
            </p:cNvPr>
            <p:cNvGrpSpPr/>
            <p:nvPr/>
          </p:nvGrpSpPr>
          <p:grpSpPr>
            <a:xfrm>
              <a:off x="7772720" y="4622957"/>
              <a:ext cx="1334386" cy="728331"/>
              <a:chOff x="4965405" y="4995097"/>
              <a:chExt cx="1334386" cy="728331"/>
            </a:xfrm>
          </p:grpSpPr>
          <p:sp>
            <p:nvSpPr>
              <p:cNvPr id="8" name="圓角矩形 7">
                <a:extLst>
                  <a:ext uri="{FF2B5EF4-FFF2-40B4-BE49-F238E27FC236}">
                    <a16:creationId xmlns:a16="http://schemas.microsoft.com/office/drawing/2014/main" id="{6EA7406C-F3E1-4C47-8198-F2112DD31BEC}"/>
                  </a:ext>
                </a:extLst>
              </p:cNvPr>
              <p:cNvSpPr/>
              <p:nvPr/>
            </p:nvSpPr>
            <p:spPr>
              <a:xfrm>
                <a:off x="4965405" y="5128004"/>
                <a:ext cx="1334386" cy="595424"/>
              </a:xfrm>
              <a:prstGeom prst="roundRect">
                <a:avLst/>
              </a:prstGeom>
              <a:solidFill>
                <a:srgbClr val="6D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切</a:t>
                </a:r>
              </a:p>
            </p:txBody>
          </p:sp>
          <p:sp>
            <p:nvSpPr>
              <p:cNvPr id="9" name="菱形 8">
                <a:extLst>
                  <a:ext uri="{FF2B5EF4-FFF2-40B4-BE49-F238E27FC236}">
                    <a16:creationId xmlns:a16="http://schemas.microsoft.com/office/drawing/2014/main" id="{9186C61D-C49B-9743-9DED-275D31787DA6}"/>
                  </a:ext>
                </a:extLst>
              </p:cNvPr>
              <p:cNvSpPr/>
              <p:nvPr/>
            </p:nvSpPr>
            <p:spPr>
              <a:xfrm>
                <a:off x="5499691" y="4995097"/>
                <a:ext cx="265814" cy="265814"/>
              </a:xfrm>
              <a:prstGeom prst="diamond">
                <a:avLst/>
              </a:prstGeom>
              <a:solidFill>
                <a:srgbClr val="6D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280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1587BC8C-F687-4949-8176-4C811A3F79D4}"/>
                </a:ext>
              </a:extLst>
            </p:cNvPr>
            <p:cNvSpPr/>
            <p:nvPr/>
          </p:nvSpPr>
          <p:spPr>
            <a:xfrm>
              <a:off x="6693835" y="3583172"/>
              <a:ext cx="3492156" cy="914400"/>
            </a:xfrm>
            <a:prstGeom prst="roundRect">
              <a:avLst/>
            </a:prstGeom>
            <a:solidFill>
              <a:srgbClr val="6D5353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2DCF129-7D90-5F40-983F-7718A775243B}"/>
              </a:ext>
            </a:extLst>
          </p:cNvPr>
          <p:cNvGrpSpPr/>
          <p:nvPr/>
        </p:nvGrpSpPr>
        <p:grpSpPr>
          <a:xfrm>
            <a:off x="6640512" y="2550258"/>
            <a:ext cx="3598801" cy="724570"/>
            <a:chOff x="4965404" y="5128004"/>
            <a:chExt cx="3598801" cy="7245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圓角矩形 15">
                  <a:extLst>
                    <a:ext uri="{FF2B5EF4-FFF2-40B4-BE49-F238E27FC236}">
                      <a16:creationId xmlns:a16="http://schemas.microsoft.com/office/drawing/2014/main" id="{1DF99C40-1C69-A644-9184-D5F945A18416}"/>
                    </a:ext>
                  </a:extLst>
                </p:cNvPr>
                <p:cNvSpPr/>
                <p:nvPr/>
              </p:nvSpPr>
              <p:spPr>
                <a:xfrm>
                  <a:off x="4965404" y="5128004"/>
                  <a:ext cx="3598801" cy="595424"/>
                </a:xfrm>
                <a:prstGeom prst="roundRect">
                  <a:avLst/>
                </a:prstGeom>
                <a:solidFill>
                  <a:srgbClr val="6D53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rPr>
                          <m:t>1≤</m:t>
                        </m:r>
                        <m:r>
                          <a:rPr kumimoji="1" lang="en-US" altLang="zh-TW" sz="280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rPr>
                          <m:t>𝑗</m:t>
                        </m:r>
                        <m:r>
                          <a:rPr kumimoji="1" lang="en-US" altLang="zh-TW" sz="280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rPr>
                          <m:t>≤</m:t>
                        </m:r>
                        <m:r>
                          <a:rPr kumimoji="1" lang="en-US" altLang="zh-TW" sz="280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rPr>
                          <m:t>𝑖</m:t>
                        </m:r>
                        <m:r>
                          <a:rPr kumimoji="1" lang="en-US" altLang="zh-TW" sz="280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rPr>
                          <m:t>−1</m:t>
                        </m:r>
                      </m:oMath>
                    </m:oMathPara>
                  </a14:m>
                  <a:endParaRPr kumimoji="1" lang="zh-TW" altLang="en-US" sz="2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16" name="圓角矩形 15">
                  <a:extLst>
                    <a:ext uri="{FF2B5EF4-FFF2-40B4-BE49-F238E27FC236}">
                      <a16:creationId xmlns:a16="http://schemas.microsoft.com/office/drawing/2014/main" id="{1DF99C40-1C69-A644-9184-D5F945A184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404" y="5128004"/>
                  <a:ext cx="3598801" cy="595424"/>
                </a:xfrm>
                <a:prstGeom prst="roundRect">
                  <a:avLst/>
                </a:prstGeom>
                <a:blipFill>
                  <a:blip r:embed="rId3"/>
                  <a:stretch>
                    <a:fillRect b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A29C9159-146C-F94F-853F-6FCEFE4A8E50}"/>
                </a:ext>
              </a:extLst>
            </p:cNvPr>
            <p:cNvSpPr/>
            <p:nvPr/>
          </p:nvSpPr>
          <p:spPr>
            <a:xfrm>
              <a:off x="6631897" y="5586760"/>
              <a:ext cx="265814" cy="265814"/>
            </a:xfrm>
            <a:prstGeom prst="diamond">
              <a:avLst/>
            </a:prstGeom>
            <a:solidFill>
              <a:srgbClr val="6D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31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解法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Solution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2B68C0C-6F30-BB4E-A294-38480A8C5EAE}"/>
              </a:ext>
            </a:extLst>
          </p:cNvPr>
          <p:cNvGrpSpPr/>
          <p:nvPr/>
        </p:nvGrpSpPr>
        <p:grpSpPr>
          <a:xfrm>
            <a:off x="1636811" y="4113130"/>
            <a:ext cx="8918378" cy="2037880"/>
            <a:chOff x="1636811" y="4049332"/>
            <a:chExt cx="8918378" cy="2037880"/>
          </a:xfrm>
        </p:grpSpPr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B5D75F26-BD66-AC4B-9E60-EEC3404E6781}"/>
                </a:ext>
              </a:extLst>
            </p:cNvPr>
            <p:cNvSpPr/>
            <p:nvPr/>
          </p:nvSpPr>
          <p:spPr>
            <a:xfrm>
              <a:off x="1636811" y="4519250"/>
              <a:ext cx="8918378" cy="841716"/>
            </a:xfrm>
            <a:prstGeom prst="roundRect">
              <a:avLst/>
            </a:prstGeom>
            <a:solidFill>
              <a:srgbClr val="6D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28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DBB0B267-E7A7-6E40-84E3-CA2735628805}"/>
                </a:ext>
              </a:extLst>
            </p:cNvPr>
            <p:cNvCxnSpPr>
              <a:cxnSpLocks/>
            </p:cNvCxnSpPr>
            <p:nvPr/>
          </p:nvCxnSpPr>
          <p:spPr>
            <a:xfrm>
              <a:off x="7606991" y="4049332"/>
              <a:ext cx="0" cy="2037880"/>
            </a:xfrm>
            <a:prstGeom prst="line">
              <a:avLst/>
            </a:prstGeom>
            <a:ln w="57150">
              <a:solidFill>
                <a:srgbClr val="C69F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175B2FB2-3F43-9B48-A97B-B556968ABF80}"/>
                    </a:ext>
                  </a:extLst>
                </p:cNvPr>
                <p:cNvSpPr/>
                <p:nvPr/>
              </p:nvSpPr>
              <p:spPr>
                <a:xfrm>
                  <a:off x="8782707" y="4611909"/>
                  <a:ext cx="596766" cy="557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Gen Jyuu Gothic Normal" panose="020B0202020203020207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Gen Jyuu Gothic Normal" panose="020B0202020203020207" pitchFamily="34" charset="-12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Gen Jyuu Gothic Normal" panose="020B0202020203020207" pitchFamily="34" charset="-12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TW" altLang="en-US" sz="2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Gen Jyuu Gothic Normal" panose="020B0202020203020207" pitchFamily="34" charset="-120"/>
                  </a:endParaRPr>
                </a:p>
              </p:txBody>
            </p:sp>
          </mc:Choice>
          <mc:Fallback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175B2FB2-3F43-9B48-A97B-B556968AB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2707" y="4611909"/>
                  <a:ext cx="596766" cy="557910"/>
                </a:xfrm>
                <a:prstGeom prst="rect">
                  <a:avLst/>
                </a:prstGeom>
                <a:blipFill>
                  <a:blip r:embed="rId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EB427A5-D1ED-BE4E-A4AD-392D57076588}"/>
              </a:ext>
            </a:extLst>
          </p:cNvPr>
          <p:cNvGrpSpPr/>
          <p:nvPr/>
        </p:nvGrpSpPr>
        <p:grpSpPr>
          <a:xfrm>
            <a:off x="1636811" y="2391594"/>
            <a:ext cx="8918378" cy="841716"/>
            <a:chOff x="1636811" y="2715807"/>
            <a:chExt cx="8918378" cy="841716"/>
          </a:xfrm>
        </p:grpSpPr>
        <p:sp>
          <p:nvSpPr>
            <p:cNvPr id="20" name="圓角矩形 19">
              <a:extLst>
                <a:ext uri="{FF2B5EF4-FFF2-40B4-BE49-F238E27FC236}">
                  <a16:creationId xmlns:a16="http://schemas.microsoft.com/office/drawing/2014/main" id="{345382F8-A815-DC44-9BC5-5CD8AAF99C04}"/>
                </a:ext>
              </a:extLst>
            </p:cNvPr>
            <p:cNvSpPr/>
            <p:nvPr/>
          </p:nvSpPr>
          <p:spPr>
            <a:xfrm>
              <a:off x="1636811" y="2715807"/>
              <a:ext cx="8918378" cy="841716"/>
            </a:xfrm>
            <a:prstGeom prst="roundRect">
              <a:avLst/>
            </a:prstGeom>
            <a:solidFill>
              <a:srgbClr val="6D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28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1A077E7-32E3-8E4C-B4CB-D8DC05A160BF}"/>
                    </a:ext>
                  </a:extLst>
                </p:cNvPr>
                <p:cNvSpPr/>
                <p:nvPr/>
              </p:nvSpPr>
              <p:spPr>
                <a:xfrm>
                  <a:off x="5567874" y="2875055"/>
                  <a:ext cx="105625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en Jyuu Gothic Normal" panose="020B0202020203020207" pitchFamily="34" charset="-120"/>
                          </a:rPr>
                          <m:t>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Gen Jyuu Gothic Normal" panose="020B0202020203020207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Gen Jyuu Gothic Normal" panose="020B0202020203020207" pitchFamily="34" charset="-12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Gen Jyuu Gothic Normal" panose="020B0202020203020207" pitchFamily="34" charset="-120"/>
                  </a:endParaRPr>
                </a:p>
              </p:txBody>
            </p:sp>
          </mc:Choice>
          <mc:Fallback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1A077E7-32E3-8E4C-B4CB-D8DC05A160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874" y="2875055"/>
                  <a:ext cx="1056251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2353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74CDA77-7A0F-674A-9971-8971D04EE21F}"/>
                  </a:ext>
                </a:extLst>
              </p:cNvPr>
              <p:cNvSpPr/>
              <p:nvPr/>
            </p:nvSpPr>
            <p:spPr>
              <a:xfrm>
                <a:off x="3833673" y="4742296"/>
                <a:ext cx="15764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Gen Jyuu Gothic Normal" panose="020B0202020203020207" pitchFamily="34" charset="-12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</m:ctrlPr>
                        </m:dPr>
                        <m:e>
                          <m:r>
                            <a:rPr lang="en-US" altLang="zh-TW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𝑖</m:t>
                          </m:r>
                          <m:r>
                            <a:rPr lang="en-US" altLang="zh-TW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Gen Jyuu Gothic Normal" panose="020B0202020203020207" pitchFamily="34" charset="-120"/>
                            </a:rPr>
                            <m:t>j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Gen Jyuu Gothic Normal" panose="020B0202020203020207" pitchFamily="34" charset="-120"/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74CDA77-7A0F-674A-9971-8971D04EE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73" y="4742296"/>
                <a:ext cx="1576457" cy="523220"/>
              </a:xfrm>
              <a:prstGeom prst="rect">
                <a:avLst/>
              </a:prstGeom>
              <a:blipFill>
                <a:blip r:embed="rId4"/>
                <a:stretch>
                  <a:fillRect l="-1600"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19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虛擬碼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Pseudocode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3B83A0-3500-F741-B23E-6087C218FE79}"/>
              </a:ext>
            </a:extLst>
          </p:cNvPr>
          <p:cNvSpPr txBox="1"/>
          <p:nvPr/>
        </p:nvSpPr>
        <p:spPr>
          <a:xfrm>
            <a:off x="1027174" y="2129149"/>
            <a:ext cx="10137652" cy="4176400"/>
          </a:xfrm>
          <a:prstGeom prst="rect">
            <a:avLst/>
          </a:prstGeom>
          <a:solidFill>
            <a:srgbClr val="FFFFFB"/>
          </a:solidFill>
          <a:ln w="19050">
            <a:solidFill>
              <a:srgbClr val="6D5353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for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 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i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 = 1 </a:t>
            </a:r>
            <a:r>
              <a:rPr lang="en-US" altLang="zh-CN" sz="3200" b="1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to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 M</a:t>
            </a:r>
            <a:r>
              <a:rPr lang="en-US" altLang="zh-CN" sz="3200" b="1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	</a:t>
            </a:r>
            <a:r>
              <a:rPr lang="en-US" altLang="zh-CN" sz="3200" b="1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if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 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i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 &gt; n</a:t>
            </a:r>
            <a:r>
              <a:rPr lang="en-US" altLang="zh-CN" sz="3200" b="1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: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 p</a:t>
            </a:r>
            <a:r>
              <a:rPr lang="en-US" altLang="zh-CN" sz="3200" baseline="-250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i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 = 0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	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dp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[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i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] = p</a:t>
            </a:r>
            <a:r>
              <a:rPr lang="en-US" altLang="zh-CN" sz="3200" baseline="-250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i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	</a:t>
            </a:r>
            <a:r>
              <a:rPr lang="en-US" altLang="zh-CN" sz="3200" b="1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for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 j = 1 </a:t>
            </a:r>
            <a:r>
              <a:rPr lang="en-US" altLang="zh-CN" sz="3200" b="1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to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 i-1</a:t>
            </a:r>
            <a:r>
              <a:rPr lang="en-US" altLang="zh-CN" sz="3200" b="1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		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dp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[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i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] = max(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dp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[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i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], 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dp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[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i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-j] + 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p</a:t>
            </a:r>
            <a:r>
              <a:rPr lang="en-US" altLang="zh-CN" sz="3200" baseline="-250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j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zh-CN" sz="3200" dirty="0">
              <a:solidFill>
                <a:srgbClr val="6D5353"/>
              </a:solidFill>
              <a:latin typeface="Andale Mono" panose="020B0509000000000004" pitchFamily="49" charset="0"/>
              <a:ea typeface="Gen Jyuu Gothic Normal" panose="020B0202020203020207" pitchFamily="34" charset="-12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return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 </a:t>
            </a:r>
            <a:r>
              <a:rPr lang="en-US" altLang="zh-CN" sz="3200" dirty="0" err="1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dp</a:t>
            </a:r>
            <a:r>
              <a:rPr lang="en-US" altLang="zh-CN" sz="3200" dirty="0">
                <a:solidFill>
                  <a:srgbClr val="6D5353"/>
                </a:solidFill>
                <a:latin typeface="Andale Mono" panose="020B05090000000000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[M]</a:t>
            </a:r>
          </a:p>
        </p:txBody>
      </p:sp>
    </p:spTree>
    <p:extLst>
      <p:ext uri="{BB962C8B-B14F-4D97-AF65-F5344CB8AC3E}">
        <p14:creationId xmlns:p14="http://schemas.microsoft.com/office/powerpoint/2010/main" val="1163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4801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時間複雜度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Time 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E3B83A0-3500-F741-B23E-6087C218FE79}"/>
                  </a:ext>
                </a:extLst>
              </p:cNvPr>
              <p:cNvSpPr txBox="1"/>
              <p:nvPr/>
            </p:nvSpPr>
            <p:spPr>
              <a:xfrm>
                <a:off x="1749549" y="2002954"/>
                <a:ext cx="93521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480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480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zh-CN" sz="4800" dirty="0">
                  <a:solidFill>
                    <a:srgbClr val="6D5353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E3B83A0-3500-F741-B23E-6087C218F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49" y="2002954"/>
                <a:ext cx="9352121" cy="1200329"/>
              </a:xfrm>
              <a:prstGeom prst="rect">
                <a:avLst/>
              </a:prstGeom>
              <a:blipFill>
                <a:blip r:embed="rId2"/>
                <a:stretch>
                  <a:fillRect l="-1221" b="-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AA4F124-65D2-354E-8848-73B375207519}"/>
                  </a:ext>
                </a:extLst>
              </p:cNvPr>
              <p:cNvSpPr txBox="1"/>
              <p:nvPr/>
            </p:nvSpPr>
            <p:spPr>
              <a:xfrm>
                <a:off x="1749549" y="3363324"/>
                <a:ext cx="93521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=</m:t>
                      </m:r>
                      <m:d>
                        <m:dPr>
                          <m:ctrlPr>
                            <a:rPr lang="en-US" altLang="zh-CN" sz="480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+…+(</m:t>
                      </m:r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800" dirty="0">
                  <a:solidFill>
                    <a:srgbClr val="6D5353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AA4F124-65D2-354E-8848-73B375207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49" y="3363324"/>
                <a:ext cx="9352121" cy="1200329"/>
              </a:xfrm>
              <a:prstGeom prst="rect">
                <a:avLst/>
              </a:prstGeom>
              <a:blipFill>
                <a:blip r:embed="rId3"/>
                <a:stretch>
                  <a:fillRect l="-2307" b="-94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C93F64C-A5DD-6045-BF61-714FE1F732F5}"/>
                  </a:ext>
                </a:extLst>
              </p:cNvPr>
              <p:cNvSpPr txBox="1"/>
              <p:nvPr/>
            </p:nvSpPr>
            <p:spPr>
              <a:xfrm>
                <a:off x="1749548" y="4458652"/>
                <a:ext cx="9352121" cy="2195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=</m:t>
                      </m:r>
                      <m:f>
                        <m:fPr>
                          <m:ctrlPr>
                            <a:rPr lang="en-US" altLang="zh-CN" sz="480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80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4800" b="0" i="1" smtClean="0">
                              <a:solidFill>
                                <a:srgbClr val="6D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4800" b="0" i="1" smtClean="0">
                          <a:solidFill>
                            <a:srgbClr val="6D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800" dirty="0">
                  <a:solidFill>
                    <a:srgbClr val="6D5353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C93F64C-A5DD-6045-BF61-714FE1F73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48" y="4458652"/>
                <a:ext cx="9352121" cy="2195537"/>
              </a:xfrm>
              <a:prstGeom prst="rect">
                <a:avLst/>
              </a:prstGeom>
              <a:blipFill>
                <a:blip r:embed="rId4"/>
                <a:stretch>
                  <a:fillRect l="-23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4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9745CE5-E522-2A4E-A157-272CD55187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54"/>
          <a:stretch/>
        </p:blipFill>
        <p:spPr>
          <a:xfrm>
            <a:off x="5494593" y="1355200"/>
            <a:ext cx="1202814" cy="17885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39B6C5-5A22-9643-92BD-F7DD4CF9744E}"/>
              </a:ext>
            </a:extLst>
          </p:cNvPr>
          <p:cNvSpPr/>
          <p:nvPr/>
        </p:nvSpPr>
        <p:spPr>
          <a:xfrm>
            <a:off x="1819829" y="3429000"/>
            <a:ext cx="85523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600" b="1" dirty="0" err="1">
                <a:solidFill>
                  <a:srgbClr val="6D5353"/>
                </a:solidFill>
                <a:latin typeface="Consolas" panose="020B06090202040302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printf</a:t>
            </a:r>
            <a:r>
              <a:rPr lang="en-US" altLang="zh-TW" sz="6600" b="1" dirty="0">
                <a:solidFill>
                  <a:srgbClr val="6D5353"/>
                </a:solidFill>
                <a:latin typeface="Consolas" panose="020B06090202040302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(“Thanks!”);</a:t>
            </a:r>
          </a:p>
        </p:txBody>
      </p:sp>
    </p:spTree>
    <p:extLst>
      <p:ext uri="{BB962C8B-B14F-4D97-AF65-F5344CB8AC3E}">
        <p14:creationId xmlns:p14="http://schemas.microsoft.com/office/powerpoint/2010/main" val="341443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177</Words>
  <Application>Microsoft Macintosh PowerPoint</Application>
  <PresentationFormat>寬螢幕</PresentationFormat>
  <Paragraphs>48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Calibri Light</vt:lpstr>
      <vt:lpstr>Algerian</vt:lpstr>
      <vt:lpstr>Microsoft JhengHei</vt:lpstr>
      <vt:lpstr>Calibri</vt:lpstr>
      <vt:lpstr>Cambria Math</vt:lpstr>
      <vt:lpstr>Arial</vt:lpstr>
      <vt:lpstr>Andale Mono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敬暘 田</dc:creator>
  <cp:lastModifiedBy>Microsoft Office User</cp:lastModifiedBy>
  <cp:revision>90</cp:revision>
  <dcterms:created xsi:type="dcterms:W3CDTF">2019-03-11T11:25:15Z</dcterms:created>
  <dcterms:modified xsi:type="dcterms:W3CDTF">2019-03-30T11:43:53Z</dcterms:modified>
</cp:coreProperties>
</file>